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4"/>
  </p:notesMasterIdLst>
  <p:sldIdLst>
    <p:sldId id="256" r:id="rId2"/>
    <p:sldId id="259" r:id="rId3"/>
    <p:sldId id="258" r:id="rId4"/>
    <p:sldId id="264" r:id="rId5"/>
    <p:sldId id="261" r:id="rId6"/>
    <p:sldId id="257" r:id="rId7"/>
    <p:sldId id="262" r:id="rId8"/>
    <p:sldId id="263" r:id="rId9"/>
    <p:sldId id="265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1234" autoAdjust="0"/>
  </p:normalViewPr>
  <p:slideViewPr>
    <p:cSldViewPr snapToGrid="0">
      <p:cViewPr>
        <p:scale>
          <a:sx n="75" d="100"/>
          <a:sy n="75" d="100"/>
        </p:scale>
        <p:origin x="974" y="43"/>
      </p:cViewPr>
      <p:guideLst/>
    </p:cSldViewPr>
  </p:slideViewPr>
  <p:notesTextViewPr>
    <p:cViewPr>
      <p:scale>
        <a:sx n="1" d="1"/>
        <a:sy n="1" d="1"/>
      </p:scale>
      <p:origin x="0" y="-451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35074-5AF3-4453-8407-C7692C3771EE}" type="datetimeFigureOut">
              <a:rPr lang="zh-TW" altLang="en-US" smtClean="0"/>
              <a:t>2023/4/20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9F80-A60E-45CF-81A8-5CC69D4E0B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41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《AlphaGo</a:t>
            </a:r>
            <a:r>
              <a:rPr lang="zh-TW" altLang="en-US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世紀對決</a:t>
            </a:r>
            <a:r>
              <a:rPr lang="en-US" altLang="zh-TW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200" b="1" i="0" dirty="0">
                <a:solidFill>
                  <a:srgbClr val="0F0F0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預告片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https://www.youtube.com/watch?v=KeWOIbxET94&amp;t=3s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84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超級電腦「深藍」（</a:t>
            </a:r>
            <a:r>
              <a:rPr lang="en-US" altLang="zh-TW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Deep Blue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）成為第一個在標準比賽時限內擊敗西洋棋世界冠軍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（卡斯巴羅夫</a:t>
            </a:r>
            <a:r>
              <a:rPr lang="en-US" altLang="zh-TW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Garry Kasparov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的電腦。</a:t>
            </a:r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  <a:ea typeface="微軟正黑體" panose="020B0604030504040204" pitchFamily="34" charset="-120"/>
            </a:endParaRPr>
          </a:p>
          <a:p>
            <a:r>
              <a:rPr lang="zh-TW" altLang="en-US" b="0" i="0" dirty="0">
                <a:solidFill>
                  <a:srgbClr val="6666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深藍仍然是專注於國際象棋的、以暴力窮舉為基礎的特定用途人工智能</a:t>
            </a:r>
            <a:r>
              <a:rPr lang="zh-TW" altLang="en-US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微軟正黑體" panose="020B0604030504040204" pitchFamily="34" charset="-120"/>
              </a:rPr>
              <a:t>。</a:t>
            </a:r>
            <a:endParaRPr lang="en-US" altLang="zh-TW" b="0" i="0" dirty="0">
              <a:solidFill>
                <a:srgbClr val="222222"/>
              </a:solidFill>
              <a:effectLst/>
              <a:latin typeface="Helvetica" panose="020B0604020202020204" pitchFamily="34" charset="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深藍算法的核心是基於暴力窮舉：生成所有可能的走法，然後執行盡可能深的搜索，並不斷對局面進行評估，嘗試找出最佳走法。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814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AlphaGo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下棋主要分成三個步驟：</a:t>
            </a:r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第一步會掃描棋子擺放情況並從中找出可行的落點，</a:t>
            </a:r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第二步從每個可行的落點建構出預測棋步的樹狀圖，</a:t>
            </a:r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第三步在對每個樹狀的分支計算勝率並找出最大獲勝機率的落點。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8322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策略網路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(Policy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對方會下在哪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)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用來判斷對手最可能的落子位置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。大量的輸入這個世界上職業棋手的棋譜，用來預測對手最有可能的落子位置。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第一個層面是利用了名為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增強策略網路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(reinforced-learning (RL) policy network)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的技術，他先使用部分樣本訓練出一個基礎版本的策略網路，以及使用完整樣本建立出來的進階版策略網路；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然後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讓兩個網路對弈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，後者進階版策略網路等於是站在基礎版前的「高手」，因此可以讓基礎網路可以快速的熟即到高手可能落子的位置數據，進而又產生一個增強版，這個增強版又變成原有進階版的「高手」，以此循環修正，就可以不斷的提升對於對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高手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落子的預測。</a:t>
            </a:r>
            <a:endParaRPr lang="en-US" altLang="zh-TW" sz="1200" b="0" i="0" dirty="0">
              <a:solidFill>
                <a:srgbClr val="555555"/>
              </a:solidFill>
              <a:effectLst/>
              <a:latin typeface="Helvetica Neue"/>
              <a:ea typeface="微軟正黑體" panose="020B0604030504040204" pitchFamily="34" charset="-120"/>
            </a:endParaRPr>
          </a:p>
          <a:p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評價函數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(Value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): 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我下在這的勝率是多少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)</a:t>
            </a:r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關注在目前局勢的狀況下，每個落子位置的「最後」勝率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8192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Policy network: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Evaluate the best next move based on the current state of the board and action of the component.</a:t>
            </a:r>
          </a:p>
          <a:p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First, trained with Supervised Learning using many of the human players data.</a:t>
            </a:r>
          </a:p>
          <a:p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Then, trained with Reinforcement Learning by playing with itself.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→ Prevent over-fitting &amp; Adjust the policy towards the correct goal of winning games rather than maximizing predictive accuracy.</a:t>
            </a:r>
          </a:p>
          <a:p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策略網路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(Policy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對方會下在哪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)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用來判斷對手最可能的落子位置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。大量的輸入這個世界上職業棋手的棋譜，用來預測對手最有可能的落子位置。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第一個層面是利用了名為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增強策略網路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(reinforced-learning (RL) policy network)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的技術，他先使用部分樣本訓練出一個基礎版本的策略網路，以及使用完整樣本建立出來的進階版策略網路；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然後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讓兩個網路對弈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，後者進階版策略網路等於是站在基礎版前的「高手」，因此可以讓基礎網路可以快速的熟即到高手可能落子的位置數據，進而又產生一個增強版，這個增強版又變成原有進階版的「高手」，以此循環修正，就可以不斷的提升對於對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高手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落子的預測。</a:t>
            </a:r>
            <a:endParaRPr lang="en-US" altLang="zh-TW" sz="1200" b="0" i="0" dirty="0">
              <a:solidFill>
                <a:srgbClr val="555555"/>
              </a:solidFill>
              <a:effectLst/>
              <a:latin typeface="Helvetica Neue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859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策略網路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(Policy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對方會下在哪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)</a:t>
            </a:r>
            <a:b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用來判斷對手最可能的落子位置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。大量的輸入這個世界上職業棋手的棋譜，用來預測對手最有可能的落子位置。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第一個層面是利用了名為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增強策略網路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(reinforced-learning (RL) policy network)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的技術，他先使用部分樣本訓練出一個基礎版本的策略網路，以及使用完整樣本建立出來的進階版策略網路；</a:t>
            </a:r>
            <a:endParaRPr lang="en-US" altLang="zh-TW" b="0" i="0" dirty="0">
              <a:solidFill>
                <a:srgbClr val="555555"/>
              </a:solidFill>
              <a:effectLst/>
              <a:latin typeface="Helvetica Neue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然後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讓兩個網路對弈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，後者進階版策略網路等於是站在基礎版前的「高手」，因此可以讓基礎網路可以快速的熟即到高手可能落子的位置數據，進而又產生一個增強版，這個增強版又變成原有進階版的「高手」，以此循環修正，就可以不斷的提升對於對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高手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Helvetica Neue"/>
              </a:rPr>
              <a:t>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落子的預測。</a:t>
            </a:r>
            <a:endParaRPr lang="en-US" altLang="zh-TW" sz="1200" b="0" i="0" dirty="0">
              <a:solidFill>
                <a:srgbClr val="555555"/>
              </a:solidFill>
              <a:effectLst/>
              <a:latin typeface="Helvetica Neue"/>
              <a:ea typeface="微軟正黑體" panose="020B0604030504040204" pitchFamily="34" charset="-120"/>
            </a:endParaRPr>
          </a:p>
          <a:p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評價函數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(Value </a:t>
            </a:r>
            <a:r>
              <a:rPr lang="en-US" altLang="zh-TW" sz="1200" b="0" i="0" dirty="0" err="1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</a:t>
            </a:r>
            <a:r>
              <a:rPr lang="en-US" altLang="zh-TW" sz="1200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): 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(</a:t>
            </a:r>
            <a:r>
              <a:rPr lang="zh-TW" altLang="en-US" b="0" i="0" dirty="0">
                <a:solidFill>
                  <a:srgbClr val="0000CD"/>
                </a:solidFill>
                <a:effectLst/>
                <a:latin typeface="Helvetica Neue"/>
              </a:rPr>
              <a:t>我下在這的勝率是多少</a:t>
            </a:r>
            <a:r>
              <a:rPr lang="en-US" altLang="zh-TW" b="0" i="0" dirty="0">
                <a:solidFill>
                  <a:srgbClr val="0000CD"/>
                </a:solidFill>
                <a:effectLst/>
                <a:latin typeface="Helvetica Neue"/>
              </a:rPr>
              <a:t>)</a:t>
            </a:r>
            <a:endParaRPr lang="en-US" altLang="zh-TW" sz="1200" b="0" i="0" dirty="0">
              <a:solidFill>
                <a:srgbClr val="0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Helvetica Neue"/>
              </a:rPr>
              <a:t>關注在目前局勢的狀況下，每個落子位置的「最後」勝率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9F80-A60E-45CF-81A8-5CC69D4E0B6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57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57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21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1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28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31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27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0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53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0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2">
            <a:extLst>
              <a:ext uri="{FF2B5EF4-FFF2-40B4-BE49-F238E27FC236}">
                <a16:creationId xmlns:a16="http://schemas.microsoft.com/office/drawing/2014/main" id="{0447CD69-BCF9-4A64-B6B4-5FDB3B94C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3A7902C-B6CD-FE55-D669-2CC339079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5674" y="1200149"/>
            <a:ext cx="4276725" cy="2943225"/>
          </a:xfrm>
        </p:spPr>
        <p:txBody>
          <a:bodyPr anchor="ctr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CCD04D0-7420-DFA8-A7EC-6643D9CCE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5674" y="4438650"/>
            <a:ext cx="4276726" cy="1689869"/>
          </a:xfrm>
        </p:spPr>
        <p:txBody>
          <a:bodyPr anchor="t">
            <a:normAutofit/>
          </a:bodyPr>
          <a:lstStyle/>
          <a:p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創新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AI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碩一</a:t>
            </a: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111C71008</a:t>
            </a:r>
          </a:p>
          <a:p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何哲平</a:t>
            </a:r>
          </a:p>
        </p:txBody>
      </p:sp>
      <p:pic>
        <p:nvPicPr>
          <p:cNvPr id="16" name="Picture 3" descr="黑色背景上的白馬">
            <a:extLst>
              <a:ext uri="{FF2B5EF4-FFF2-40B4-BE49-F238E27FC236}">
                <a16:creationId xmlns:a16="http://schemas.microsoft.com/office/drawing/2014/main" id="{2440390E-E599-547B-E508-3B38490A1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82" r="12295" b="-1"/>
          <a:stretch/>
        </p:blipFill>
        <p:spPr>
          <a:xfrm>
            <a:off x="1" y="1"/>
            <a:ext cx="6632811" cy="6046542"/>
          </a:xfrm>
          <a:custGeom>
            <a:avLst/>
            <a:gdLst/>
            <a:ahLst/>
            <a:cxnLst/>
            <a:rect l="l" t="t" r="r" b="b"/>
            <a:pathLst>
              <a:path w="6972657" h="6356349">
                <a:moveTo>
                  <a:pt x="4162425" y="4810724"/>
                </a:moveTo>
                <a:cubicBezTo>
                  <a:pt x="4508954" y="4810724"/>
                  <a:pt x="4789872" y="5103559"/>
                  <a:pt x="4789872" y="5464789"/>
                </a:cubicBezTo>
                <a:cubicBezTo>
                  <a:pt x="4789872" y="5826019"/>
                  <a:pt x="4508954" y="6118855"/>
                  <a:pt x="4162425" y="6118855"/>
                </a:cubicBezTo>
                <a:cubicBezTo>
                  <a:pt x="3815896" y="6118855"/>
                  <a:pt x="3534978" y="5826019"/>
                  <a:pt x="3534978" y="5464789"/>
                </a:cubicBezTo>
                <a:cubicBezTo>
                  <a:pt x="3534978" y="5103559"/>
                  <a:pt x="3815896" y="4810724"/>
                  <a:pt x="4162425" y="4810724"/>
                </a:cubicBezTo>
                <a:close/>
                <a:moveTo>
                  <a:pt x="92101" y="4731176"/>
                </a:moveTo>
                <a:cubicBezTo>
                  <a:pt x="540880" y="4731176"/>
                  <a:pt x="904688" y="5094984"/>
                  <a:pt x="904688" y="5543763"/>
                </a:cubicBezTo>
                <a:cubicBezTo>
                  <a:pt x="904688" y="5964494"/>
                  <a:pt x="584935" y="6310542"/>
                  <a:pt x="175183" y="6352155"/>
                </a:cubicBezTo>
                <a:lnTo>
                  <a:pt x="92121" y="6356349"/>
                </a:lnTo>
                <a:lnTo>
                  <a:pt x="92081" y="6356349"/>
                </a:lnTo>
                <a:lnTo>
                  <a:pt x="9019" y="6352155"/>
                </a:lnTo>
                <a:lnTo>
                  <a:pt x="4079" y="6351401"/>
                </a:lnTo>
                <a:lnTo>
                  <a:pt x="0" y="6352492"/>
                </a:lnTo>
                <a:lnTo>
                  <a:pt x="0" y="4736748"/>
                </a:lnTo>
                <a:lnTo>
                  <a:pt x="9019" y="4735372"/>
                </a:lnTo>
                <a:cubicBezTo>
                  <a:pt x="36336" y="4732597"/>
                  <a:pt x="64052" y="4731176"/>
                  <a:pt x="92101" y="4731176"/>
                </a:cubicBezTo>
                <a:close/>
                <a:moveTo>
                  <a:pt x="6385770" y="2098604"/>
                </a:moveTo>
                <a:cubicBezTo>
                  <a:pt x="6543907" y="2107100"/>
                  <a:pt x="6698935" y="2178483"/>
                  <a:pt x="6813407" y="2310776"/>
                </a:cubicBezTo>
                <a:cubicBezTo>
                  <a:pt x="7042252" y="2575278"/>
                  <a:pt x="7022052" y="2983098"/>
                  <a:pt x="6768322" y="3221698"/>
                </a:cubicBezTo>
                <a:cubicBezTo>
                  <a:pt x="6718815" y="3268040"/>
                  <a:pt x="6662527" y="3305861"/>
                  <a:pt x="6601629" y="3333787"/>
                </a:cubicBezTo>
                <a:cubicBezTo>
                  <a:pt x="6357584" y="3444872"/>
                  <a:pt x="6072796" y="3380857"/>
                  <a:pt x="5894479" y="3174765"/>
                </a:cubicBezTo>
                <a:cubicBezTo>
                  <a:pt x="5665537" y="2910180"/>
                  <a:pt x="5685739" y="2502359"/>
                  <a:pt x="5939476" y="2263752"/>
                </a:cubicBezTo>
                <a:cubicBezTo>
                  <a:pt x="6066385" y="2144498"/>
                  <a:pt x="6227633" y="2090107"/>
                  <a:pt x="6385770" y="2098604"/>
                </a:cubicBezTo>
                <a:close/>
                <a:moveTo>
                  <a:pt x="0" y="0"/>
                </a:moveTo>
                <a:lnTo>
                  <a:pt x="5609109" y="0"/>
                </a:lnTo>
                <a:lnTo>
                  <a:pt x="5710855" y="100163"/>
                </a:lnTo>
                <a:cubicBezTo>
                  <a:pt x="5940043" y="363896"/>
                  <a:pt x="6060564" y="781193"/>
                  <a:pt x="5983550" y="1133306"/>
                </a:cubicBezTo>
                <a:cubicBezTo>
                  <a:pt x="5820740" y="1874471"/>
                  <a:pt x="4868226" y="1916819"/>
                  <a:pt x="4807924" y="2551785"/>
                </a:cubicBezTo>
                <a:cubicBezTo>
                  <a:pt x="4772098" y="2931077"/>
                  <a:pt x="5073952" y="3310271"/>
                  <a:pt x="5323480" y="3486493"/>
                </a:cubicBezTo>
                <a:cubicBezTo>
                  <a:pt x="5798207" y="3822498"/>
                  <a:pt x="6190925" y="3545085"/>
                  <a:pt x="6484693" y="3873055"/>
                </a:cubicBezTo>
                <a:cubicBezTo>
                  <a:pt x="6702769" y="4116667"/>
                  <a:pt x="6749067" y="4564067"/>
                  <a:pt x="6564699" y="4869471"/>
                </a:cubicBezTo>
                <a:cubicBezTo>
                  <a:pt x="6538929" y="4912110"/>
                  <a:pt x="6508772" y="4951720"/>
                  <a:pt x="6474766" y="4987555"/>
                </a:cubicBezTo>
                <a:lnTo>
                  <a:pt x="6475634" y="4987552"/>
                </a:lnTo>
                <a:cubicBezTo>
                  <a:pt x="6246183" y="5229347"/>
                  <a:pt x="5896158" y="5245005"/>
                  <a:pt x="5787911" y="5249784"/>
                </a:cubicBezTo>
                <a:cubicBezTo>
                  <a:pt x="5276208" y="5272608"/>
                  <a:pt x="5181583" y="4739335"/>
                  <a:pt x="4594647" y="4582595"/>
                </a:cubicBezTo>
                <a:cubicBezTo>
                  <a:pt x="4553401" y="4571414"/>
                  <a:pt x="4047262" y="4444111"/>
                  <a:pt x="3576692" y="4689896"/>
                </a:cubicBezTo>
                <a:cubicBezTo>
                  <a:pt x="2903508" y="5041365"/>
                  <a:pt x="3035835" y="5772616"/>
                  <a:pt x="2439534" y="6019748"/>
                </a:cubicBezTo>
                <a:cubicBezTo>
                  <a:pt x="2062607" y="6175963"/>
                  <a:pt x="1545662" y="6076257"/>
                  <a:pt x="1262869" y="5786450"/>
                </a:cubicBezTo>
                <a:cubicBezTo>
                  <a:pt x="864056" y="5377550"/>
                  <a:pt x="1125562" y="4799418"/>
                  <a:pt x="734842" y="4526254"/>
                </a:cubicBezTo>
                <a:cubicBezTo>
                  <a:pt x="506361" y="4366061"/>
                  <a:pt x="192715" y="4446641"/>
                  <a:pt x="19856" y="4511293"/>
                </a:cubicBezTo>
                <a:lnTo>
                  <a:pt x="0" y="45193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07224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Rectangle 308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3" name="Freeform: Shape 308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08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5C7BC1E0-1C8D-47CB-B48A-D3D0D2EF0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Freeform: Shape 3088">
            <a:extLst>
              <a:ext uri="{FF2B5EF4-FFF2-40B4-BE49-F238E27FC236}">
                <a16:creationId xmlns:a16="http://schemas.microsoft.com/office/drawing/2014/main" id="{3AD1C04B-04EF-43BA-B2AB-6F52AF8B9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1"/>
            <a:ext cx="6939937" cy="6453893"/>
          </a:xfrm>
          <a:custGeom>
            <a:avLst/>
            <a:gdLst>
              <a:gd name="connsiteX0" fmla="*/ 111814 w 4695433"/>
              <a:gd name="connsiteY0" fmla="*/ 3049004 h 4582435"/>
              <a:gd name="connsiteX1" fmla="*/ 297409 w 4695433"/>
              <a:gd name="connsiteY1" fmla="*/ 3091902 h 4582435"/>
              <a:gd name="connsiteX2" fmla="*/ 416673 w 4695433"/>
              <a:gd name="connsiteY2" fmla="*/ 3537003 h 4582435"/>
              <a:gd name="connsiteX3" fmla="*/ 31751 w 4695433"/>
              <a:gd name="connsiteY3" fmla="*/ 3683368 h 4582435"/>
              <a:gd name="connsiteX4" fmla="*/ 0 w 4695433"/>
              <a:gd name="connsiteY4" fmla="*/ 3669070 h 4582435"/>
              <a:gd name="connsiteX5" fmla="*/ 0 w 4695433"/>
              <a:gd name="connsiteY5" fmla="*/ 3079852 h 4582435"/>
              <a:gd name="connsiteX6" fmla="*/ 35156 w 4695433"/>
              <a:gd name="connsiteY6" fmla="*/ 3063756 h 4582435"/>
              <a:gd name="connsiteX7" fmla="*/ 111814 w 4695433"/>
              <a:gd name="connsiteY7" fmla="*/ 3049004 h 4582435"/>
              <a:gd name="connsiteX8" fmla="*/ 0 w 4695433"/>
              <a:gd name="connsiteY8" fmla="*/ 0 h 4582435"/>
              <a:gd name="connsiteX9" fmla="*/ 4695433 w 4695433"/>
              <a:gd name="connsiteY9" fmla="*/ 0 h 4582435"/>
              <a:gd name="connsiteX10" fmla="*/ 4663044 w 4695433"/>
              <a:gd name="connsiteY10" fmla="*/ 68762 h 4582435"/>
              <a:gd name="connsiteX11" fmla="*/ 4571319 w 4695433"/>
              <a:gd name="connsiteY11" fmla="*/ 201411 h 4582435"/>
              <a:gd name="connsiteX12" fmla="*/ 4099777 w 4695433"/>
              <a:gd name="connsiteY12" fmla="*/ 504347 h 4582435"/>
              <a:gd name="connsiteX13" fmla="*/ 3811860 w 4695433"/>
              <a:gd name="connsiteY13" fmla="*/ 1682068 h 4582435"/>
              <a:gd name="connsiteX14" fmla="*/ 3167043 w 4695433"/>
              <a:gd name="connsiteY14" fmla="*/ 4278500 h 4582435"/>
              <a:gd name="connsiteX15" fmla="*/ 2640955 w 4695433"/>
              <a:gd name="connsiteY15" fmla="*/ 4485587 h 4582435"/>
              <a:gd name="connsiteX16" fmla="*/ 1495663 w 4695433"/>
              <a:gd name="connsiteY16" fmla="*/ 4435228 h 4582435"/>
              <a:gd name="connsiteX17" fmla="*/ 1020813 w 4695433"/>
              <a:gd name="connsiteY17" fmla="*/ 3838149 h 4582435"/>
              <a:gd name="connsiteX18" fmla="*/ 626404 w 4695433"/>
              <a:gd name="connsiteY18" fmla="*/ 3045292 h 4582435"/>
              <a:gd name="connsiteX19" fmla="*/ 147061 w 4695433"/>
              <a:gd name="connsiteY19" fmla="*/ 2765401 h 4582435"/>
              <a:gd name="connsiteX20" fmla="*/ 0 w 4695433"/>
              <a:gd name="connsiteY20" fmla="*/ 2736690 h 458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95433" h="4582435">
                <a:moveTo>
                  <a:pt x="111814" y="3049004"/>
                </a:moveTo>
                <a:cubicBezTo>
                  <a:pt x="174417" y="3044581"/>
                  <a:pt x="238967" y="3058160"/>
                  <a:pt x="297409" y="3091902"/>
                </a:cubicBezTo>
                <a:cubicBezTo>
                  <a:pt x="453255" y="3181878"/>
                  <a:pt x="506651" y="3381158"/>
                  <a:pt x="416673" y="3537003"/>
                </a:cubicBezTo>
                <a:cubicBezTo>
                  <a:pt x="337943" y="3673368"/>
                  <a:pt x="175529" y="3731295"/>
                  <a:pt x="31751" y="3683368"/>
                </a:cubicBezTo>
                <a:lnTo>
                  <a:pt x="0" y="3669070"/>
                </a:lnTo>
                <a:lnTo>
                  <a:pt x="0" y="3079852"/>
                </a:lnTo>
                <a:lnTo>
                  <a:pt x="35156" y="3063756"/>
                </a:lnTo>
                <a:cubicBezTo>
                  <a:pt x="59982" y="3055817"/>
                  <a:pt x="85729" y="3050848"/>
                  <a:pt x="111814" y="3049004"/>
                </a:cubicBezTo>
                <a:close/>
                <a:moveTo>
                  <a:pt x="0" y="0"/>
                </a:moveTo>
                <a:lnTo>
                  <a:pt x="4695433" y="0"/>
                </a:lnTo>
                <a:lnTo>
                  <a:pt x="4663044" y="68762"/>
                </a:lnTo>
                <a:cubicBezTo>
                  <a:pt x="4636274" y="118744"/>
                  <a:pt x="4605467" y="163546"/>
                  <a:pt x="4571319" y="201411"/>
                </a:cubicBezTo>
                <a:cubicBezTo>
                  <a:pt x="4449886" y="335755"/>
                  <a:pt x="4268949" y="426743"/>
                  <a:pt x="4099777" y="504347"/>
                </a:cubicBezTo>
                <a:cubicBezTo>
                  <a:pt x="3604896" y="731933"/>
                  <a:pt x="3591784" y="1317548"/>
                  <a:pt x="3811860" y="1682068"/>
                </a:cubicBezTo>
                <a:cubicBezTo>
                  <a:pt x="4454413" y="2741008"/>
                  <a:pt x="4084752" y="3706193"/>
                  <a:pt x="3167043" y="4278500"/>
                </a:cubicBezTo>
                <a:cubicBezTo>
                  <a:pt x="3009772" y="4376529"/>
                  <a:pt x="2817700" y="4417630"/>
                  <a:pt x="2640955" y="4485587"/>
                </a:cubicBezTo>
                <a:cubicBezTo>
                  <a:pt x="2250950" y="4603206"/>
                  <a:pt x="1866703" y="4642930"/>
                  <a:pt x="1495663" y="4435228"/>
                </a:cubicBezTo>
                <a:cubicBezTo>
                  <a:pt x="1259049" y="4302759"/>
                  <a:pt x="1121911" y="4090107"/>
                  <a:pt x="1020813" y="3838149"/>
                </a:cubicBezTo>
                <a:cubicBezTo>
                  <a:pt x="910679" y="3564211"/>
                  <a:pt x="784571" y="3292847"/>
                  <a:pt x="626404" y="3045292"/>
                </a:cubicBezTo>
                <a:cubicBezTo>
                  <a:pt x="516355" y="2873268"/>
                  <a:pt x="336073" y="2807363"/>
                  <a:pt x="147061" y="2765401"/>
                </a:cubicBezTo>
                <a:lnTo>
                  <a:pt x="0" y="27366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A35D102-B155-0ABA-2491-50D1DF34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3960"/>
            <a:ext cx="4298417" cy="25393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5400" dirty="0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br>
              <a:rPr lang="en-US" altLang="zh-TW" sz="5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5400" dirty="0"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en-US" altLang="zh-TW" sz="5400" dirty="0" err="1">
                <a:latin typeface="Calibri" panose="020F0502020204030204" pitchFamily="34" charset="0"/>
                <a:cs typeface="Calibri" panose="020F0502020204030204" pitchFamily="34" charset="0"/>
              </a:rPr>
              <a:t>NetWorks</a:t>
            </a:r>
            <a:endParaRPr lang="en-US" altLang="zh-TW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7EACD-D87C-E889-5007-6E77CBE27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429000"/>
            <a:ext cx="4227871" cy="13686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Policy </a:t>
            </a:r>
            <a:r>
              <a:rPr lang="en-US" altLang="zh-TW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Value </a:t>
            </a:r>
            <a:r>
              <a:rPr lang="en-US" altLang="zh-TW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endParaRPr lang="en-US" altLang="zh-TW" sz="2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4816DBD-7A2A-020B-2AA9-6FD90CA65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3639" y="663959"/>
            <a:ext cx="4855204" cy="542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248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9" name="Rectangle 4112">
            <a:extLst>
              <a:ext uri="{FF2B5EF4-FFF2-40B4-BE49-F238E27FC236}">
                <a16:creationId xmlns:a16="http://schemas.microsoft.com/office/drawing/2014/main" id="{623B8252-9DAF-4317-A157-4D08E826B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20" name="Group 4114">
            <a:extLst>
              <a:ext uri="{FF2B5EF4-FFF2-40B4-BE49-F238E27FC236}">
                <a16:creationId xmlns:a16="http://schemas.microsoft.com/office/drawing/2014/main" id="{15EF8A2A-9BE7-4739-B899-3711D8C4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49" y="0"/>
            <a:ext cx="12188951" cy="6858001"/>
            <a:chOff x="3049" y="0"/>
            <a:chExt cx="12188951" cy="6858001"/>
          </a:xfrm>
        </p:grpSpPr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38C975BA-5C5B-4951-86E0-10E2ED224C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49" y="3172570"/>
              <a:ext cx="6023049" cy="3685431"/>
            </a:xfrm>
            <a:custGeom>
              <a:avLst/>
              <a:gdLst>
                <a:gd name="connsiteX0" fmla="*/ 0 w 6023049"/>
                <a:gd name="connsiteY0" fmla="*/ 6283 h 3685431"/>
                <a:gd name="connsiteX1" fmla="*/ 68397 w 6023049"/>
                <a:gd name="connsiteY1" fmla="*/ 13609 h 3685431"/>
                <a:gd name="connsiteX2" fmla="*/ 407879 w 6023049"/>
                <a:gd name="connsiteY2" fmla="*/ 456170 h 3685431"/>
                <a:gd name="connsiteX3" fmla="*/ 68397 w 6023049"/>
                <a:gd name="connsiteY3" fmla="*/ 898730 h 3685431"/>
                <a:gd name="connsiteX4" fmla="*/ 0 w 6023049"/>
                <a:gd name="connsiteY4" fmla="*/ 906056 h 3685431"/>
                <a:gd name="connsiteX5" fmla="*/ 4706615 w 6023049"/>
                <a:gd name="connsiteY5" fmla="*/ 921 h 3685431"/>
                <a:gd name="connsiteX6" fmla="*/ 5590945 w 6023049"/>
                <a:gd name="connsiteY6" fmla="*/ 343993 h 3685431"/>
                <a:gd name="connsiteX7" fmla="*/ 5561665 w 6023049"/>
                <a:gd name="connsiteY7" fmla="*/ 2132990 h 3685431"/>
                <a:gd name="connsiteX8" fmla="*/ 5077341 w 6023049"/>
                <a:gd name="connsiteY8" fmla="*/ 2534265 h 3685431"/>
                <a:gd name="connsiteX9" fmla="*/ 4946985 w 6023049"/>
                <a:gd name="connsiteY9" fmla="*/ 3044924 h 3685431"/>
                <a:gd name="connsiteX10" fmla="*/ 5109088 w 6023049"/>
                <a:gd name="connsiteY10" fmla="*/ 3529149 h 3685431"/>
                <a:gd name="connsiteX11" fmla="*/ 5149011 w 6023049"/>
                <a:gd name="connsiteY11" fmla="*/ 3685431 h 3685431"/>
                <a:gd name="connsiteX12" fmla="*/ 0 w 6023049"/>
                <a:gd name="connsiteY12" fmla="*/ 3685431 h 3685431"/>
                <a:gd name="connsiteX13" fmla="*/ 0 w 6023049"/>
                <a:gd name="connsiteY13" fmla="*/ 1060801 h 3685431"/>
                <a:gd name="connsiteX14" fmla="*/ 139131 w 6023049"/>
                <a:gd name="connsiteY14" fmla="*/ 1053680 h 3685431"/>
                <a:gd name="connsiteX15" fmla="*/ 581340 w 6023049"/>
                <a:gd name="connsiteY15" fmla="*/ 704022 h 3685431"/>
                <a:gd name="connsiteX16" fmla="*/ 1634353 w 6023049"/>
                <a:gd name="connsiteY16" fmla="*/ 331954 h 3685431"/>
                <a:gd name="connsiteX17" fmla="*/ 2047167 w 6023049"/>
                <a:gd name="connsiteY17" fmla="*/ 648318 h 3685431"/>
                <a:gd name="connsiteX18" fmla="*/ 3083902 w 6023049"/>
                <a:gd name="connsiteY18" fmla="*/ 727732 h 3685431"/>
                <a:gd name="connsiteX19" fmla="*/ 3788996 w 6023049"/>
                <a:gd name="connsiteY19" fmla="*/ 246530 h 3685431"/>
                <a:gd name="connsiteX20" fmla="*/ 4706615 w 6023049"/>
                <a:gd name="connsiteY20" fmla="*/ 921 h 3685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023049" h="3685431">
                  <a:moveTo>
                    <a:pt x="0" y="6283"/>
                  </a:moveTo>
                  <a:lnTo>
                    <a:pt x="68397" y="13609"/>
                  </a:lnTo>
                  <a:cubicBezTo>
                    <a:pt x="262139" y="55732"/>
                    <a:pt x="407879" y="237867"/>
                    <a:pt x="407879" y="456170"/>
                  </a:cubicBezTo>
                  <a:cubicBezTo>
                    <a:pt x="407879" y="674472"/>
                    <a:pt x="262139" y="856607"/>
                    <a:pt x="68397" y="898730"/>
                  </a:cubicBezTo>
                  <a:lnTo>
                    <a:pt x="0" y="906056"/>
                  </a:lnTo>
                  <a:close/>
                  <a:moveTo>
                    <a:pt x="4706615" y="921"/>
                  </a:moveTo>
                  <a:cubicBezTo>
                    <a:pt x="5009393" y="11879"/>
                    <a:pt x="5306622" y="120950"/>
                    <a:pt x="5590945" y="343993"/>
                  </a:cubicBezTo>
                  <a:cubicBezTo>
                    <a:pt x="6044330" y="699640"/>
                    <a:pt x="6289889" y="1603744"/>
                    <a:pt x="5561665" y="2132990"/>
                  </a:cubicBezTo>
                  <a:cubicBezTo>
                    <a:pt x="5393014" y="2255649"/>
                    <a:pt x="5235192" y="2395784"/>
                    <a:pt x="5077341" y="2534265"/>
                  </a:cubicBezTo>
                  <a:cubicBezTo>
                    <a:pt x="4927901" y="2665240"/>
                    <a:pt x="4884764" y="2848127"/>
                    <a:pt x="4946985" y="3044924"/>
                  </a:cubicBezTo>
                  <a:cubicBezTo>
                    <a:pt x="4998429" y="3206971"/>
                    <a:pt x="5061197" y="3366297"/>
                    <a:pt x="5109088" y="3529149"/>
                  </a:cubicBezTo>
                  <a:lnTo>
                    <a:pt x="5149011" y="3685431"/>
                  </a:lnTo>
                  <a:lnTo>
                    <a:pt x="0" y="3685431"/>
                  </a:lnTo>
                  <a:lnTo>
                    <a:pt x="0" y="1060801"/>
                  </a:lnTo>
                  <a:lnTo>
                    <a:pt x="139131" y="1053680"/>
                  </a:lnTo>
                  <a:cubicBezTo>
                    <a:pt x="341162" y="1036356"/>
                    <a:pt x="462984" y="861765"/>
                    <a:pt x="581340" y="704022"/>
                  </a:cubicBezTo>
                  <a:cubicBezTo>
                    <a:pt x="876480" y="310872"/>
                    <a:pt x="1238794" y="167499"/>
                    <a:pt x="1634353" y="331954"/>
                  </a:cubicBezTo>
                  <a:cubicBezTo>
                    <a:pt x="1787763" y="395732"/>
                    <a:pt x="1923503" y="525667"/>
                    <a:pt x="2047167" y="648318"/>
                  </a:cubicBezTo>
                  <a:cubicBezTo>
                    <a:pt x="2378974" y="977326"/>
                    <a:pt x="2750438" y="949604"/>
                    <a:pt x="3083902" y="727732"/>
                  </a:cubicBezTo>
                  <a:cubicBezTo>
                    <a:pt x="3320768" y="569738"/>
                    <a:pt x="3541982" y="382586"/>
                    <a:pt x="3788996" y="246530"/>
                  </a:cubicBezTo>
                  <a:cubicBezTo>
                    <a:pt x="4095512" y="77118"/>
                    <a:pt x="4403838" y="-10037"/>
                    <a:pt x="4706615" y="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857DEC2B-A6F5-43B5-9EA7-9DD930FD1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74156" y="0"/>
              <a:ext cx="6717844" cy="3562393"/>
            </a:xfrm>
            <a:custGeom>
              <a:avLst/>
              <a:gdLst>
                <a:gd name="connsiteX0" fmla="*/ 385567 w 6717844"/>
                <a:gd name="connsiteY0" fmla="*/ 0 h 3562393"/>
                <a:gd name="connsiteX1" fmla="*/ 5410124 w 6717844"/>
                <a:gd name="connsiteY1" fmla="*/ 0 h 3562393"/>
                <a:gd name="connsiteX2" fmla="*/ 6678482 w 6717844"/>
                <a:gd name="connsiteY2" fmla="*/ 0 h 3562393"/>
                <a:gd name="connsiteX3" fmla="*/ 6714795 w 6717844"/>
                <a:gd name="connsiteY3" fmla="*/ 0 h 3562393"/>
                <a:gd name="connsiteX4" fmla="*/ 6714795 w 6717844"/>
                <a:gd name="connsiteY4" fmla="*/ 559991 h 3562393"/>
                <a:gd name="connsiteX5" fmla="*/ 6717844 w 6717844"/>
                <a:gd name="connsiteY5" fmla="*/ 563984 h 3562393"/>
                <a:gd name="connsiteX6" fmla="*/ 6717844 w 6717844"/>
                <a:gd name="connsiteY6" fmla="*/ 2075984 h 3562393"/>
                <a:gd name="connsiteX7" fmla="*/ 6708358 w 6717844"/>
                <a:gd name="connsiteY7" fmla="*/ 2091432 h 3562393"/>
                <a:gd name="connsiteX8" fmla="*/ 6549788 w 6717844"/>
                <a:gd name="connsiteY8" fmla="*/ 2266880 h 3562393"/>
                <a:gd name="connsiteX9" fmla="*/ 5371185 w 6717844"/>
                <a:gd name="connsiteY9" fmla="*/ 2568942 h 3562393"/>
                <a:gd name="connsiteX10" fmla="*/ 4577500 w 6717844"/>
                <a:gd name="connsiteY10" fmla="*/ 2914857 h 3562393"/>
                <a:gd name="connsiteX11" fmla="*/ 2821558 w 6717844"/>
                <a:gd name="connsiteY11" fmla="*/ 3392089 h 3562393"/>
                <a:gd name="connsiteX12" fmla="*/ 2492787 w 6717844"/>
                <a:gd name="connsiteY12" fmla="*/ 3123033 h 3562393"/>
                <a:gd name="connsiteX13" fmla="*/ 2487852 w 6717844"/>
                <a:gd name="connsiteY13" fmla="*/ 3117388 h 3562393"/>
                <a:gd name="connsiteX14" fmla="*/ 2242501 w 6717844"/>
                <a:gd name="connsiteY14" fmla="*/ 3030569 h 3562393"/>
                <a:gd name="connsiteX15" fmla="*/ 1027767 w 6717844"/>
                <a:gd name="connsiteY15" fmla="*/ 2845997 h 3562393"/>
                <a:gd name="connsiteX16" fmla="*/ 443056 w 6717844"/>
                <a:gd name="connsiteY16" fmla="*/ 2376618 h 3562393"/>
                <a:gd name="connsiteX17" fmla="*/ 362914 w 6717844"/>
                <a:gd name="connsiteY17" fmla="*/ 28204 h 356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717844" h="3562393">
                  <a:moveTo>
                    <a:pt x="385567" y="0"/>
                  </a:moveTo>
                  <a:lnTo>
                    <a:pt x="5410124" y="0"/>
                  </a:lnTo>
                  <a:lnTo>
                    <a:pt x="6678482" y="0"/>
                  </a:lnTo>
                  <a:lnTo>
                    <a:pt x="6714795" y="0"/>
                  </a:lnTo>
                  <a:lnTo>
                    <a:pt x="6714795" y="559991"/>
                  </a:lnTo>
                  <a:lnTo>
                    <a:pt x="6717844" y="563984"/>
                  </a:lnTo>
                  <a:lnTo>
                    <a:pt x="6717844" y="2075984"/>
                  </a:lnTo>
                  <a:lnTo>
                    <a:pt x="6708358" y="2091432"/>
                  </a:lnTo>
                  <a:cubicBezTo>
                    <a:pt x="6661788" y="2153760"/>
                    <a:pt x="6608912" y="2212561"/>
                    <a:pt x="6549788" y="2266880"/>
                  </a:cubicBezTo>
                  <a:cubicBezTo>
                    <a:pt x="6232598" y="2559065"/>
                    <a:pt x="5789832" y="2672570"/>
                    <a:pt x="5371185" y="2568942"/>
                  </a:cubicBezTo>
                  <a:cubicBezTo>
                    <a:pt x="5058372" y="2492056"/>
                    <a:pt x="4737323" y="2635189"/>
                    <a:pt x="4577500" y="2914857"/>
                  </a:cubicBezTo>
                  <a:cubicBezTo>
                    <a:pt x="4224396" y="3531535"/>
                    <a:pt x="3438252" y="3745180"/>
                    <a:pt x="2821558" y="3392089"/>
                  </a:cubicBezTo>
                  <a:cubicBezTo>
                    <a:pt x="2697824" y="3321223"/>
                    <a:pt x="2586705" y="3230316"/>
                    <a:pt x="2492787" y="3123033"/>
                  </a:cubicBezTo>
                  <a:lnTo>
                    <a:pt x="2487852" y="3117388"/>
                  </a:lnTo>
                  <a:cubicBezTo>
                    <a:pt x="2427162" y="3047107"/>
                    <a:pt x="2333872" y="3014090"/>
                    <a:pt x="2242501" y="3030569"/>
                  </a:cubicBezTo>
                  <a:cubicBezTo>
                    <a:pt x="1821467" y="3105897"/>
                    <a:pt x="1395354" y="3036669"/>
                    <a:pt x="1027767" y="2845997"/>
                  </a:cubicBezTo>
                  <a:cubicBezTo>
                    <a:pt x="807215" y="2731593"/>
                    <a:pt x="607731" y="2573470"/>
                    <a:pt x="443056" y="2376618"/>
                  </a:cubicBezTo>
                  <a:cubicBezTo>
                    <a:pt x="-126044" y="1697526"/>
                    <a:pt x="-140525" y="722068"/>
                    <a:pt x="362914" y="2820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0A35D102-B155-0ABA-2491-50D1DF34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782"/>
            <a:ext cx="4438418" cy="2102954"/>
          </a:xfrm>
        </p:spPr>
        <p:txBody>
          <a:bodyPr anchor="ctr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 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Policy 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7EACD-D87C-E889-5007-6E77CBE27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8996" y="3921218"/>
            <a:ext cx="5239026" cy="2936782"/>
          </a:xfrm>
        </p:spPr>
        <p:txBody>
          <a:bodyPr anchor="t">
            <a:noAutofit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TW" sz="3500" dirty="0">
                <a:latin typeface="Calibri" panose="020F0502020204030204" pitchFamily="34" charset="0"/>
                <a:cs typeface="Calibri" panose="020F0502020204030204" pitchFamily="34" charset="0"/>
              </a:rPr>
              <a:t>Policy network: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Evaluate the best next move based on the current state of the board and action of the component.</a:t>
            </a:r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44DE0174-C020-C86E-178E-32F4E8DF2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95305" y="257304"/>
            <a:ext cx="2386408" cy="2460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C477CCF0-C174-B1D3-E7F6-8F419FCFEE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4" r="32690"/>
          <a:stretch/>
        </p:blipFill>
        <p:spPr bwMode="auto">
          <a:xfrm>
            <a:off x="1857112" y="3845003"/>
            <a:ext cx="1471828" cy="2460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173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35D102-B155-0ABA-2491-50D1DF34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248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 – Value 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&amp; Policy 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7EACD-D87C-E889-5007-6E77CBE27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8042"/>
            <a:ext cx="10972800" cy="534787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Evaluation Function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Policy network: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Evaluate the best next move based on the current state of the board and action of the component.</a:t>
            </a:r>
          </a:p>
          <a:p>
            <a:pPr marL="971550" lvl="2" indent="-514350">
              <a:buFont typeface="+mj-lt"/>
              <a:buAutoNum type="alphaUcPeriod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First, trained with Supervised Learning using many of the human players data.</a:t>
            </a:r>
          </a:p>
          <a:p>
            <a:pPr marL="971550" lvl="2" indent="-514350">
              <a:buFont typeface="+mj-lt"/>
              <a:buAutoNum type="alphaUcPeriod"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Then, trained with Reinforcement Learning by playing with itself.</a:t>
            </a:r>
            <a:b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Prevent over-fitting &amp; </a:t>
            </a:r>
            <a:r>
              <a:rPr lang="en-US" altLang="zh-TW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Ajust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the policy towards the correct goal of winning games rather than maximizing predictive accuracy.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Value </a:t>
            </a:r>
            <a:r>
              <a:rPr lang="en-US" altLang="zh-TW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Calculate the probability of the winning the game given the move suggested by Policy network. </a:t>
            </a:r>
            <a:endParaRPr lang="zh-TW" altLang="en-US" sz="2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80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erson walking up a stairs">
            <a:extLst>
              <a:ext uri="{FF2B5EF4-FFF2-40B4-BE49-F238E27FC236}">
                <a16:creationId xmlns:a16="http://schemas.microsoft.com/office/drawing/2014/main" id="{EC958757-0F66-48B4-4182-866F34E440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4621" r="1" b="11623"/>
          <a:stretch/>
        </p:blipFill>
        <p:spPr>
          <a:xfrm>
            <a:off x="-74645" y="10"/>
            <a:ext cx="1226664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0698278-C163-4274-7E3E-24A5C17B7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742" y="663960"/>
            <a:ext cx="6787658" cy="3594112"/>
          </a:xfrm>
        </p:spPr>
        <p:txBody>
          <a:bodyPr anchor="t">
            <a:normAutofit/>
          </a:bodyPr>
          <a:lstStyle/>
          <a:p>
            <a:pPr algn="r"/>
            <a:r>
              <a:rPr lang="en-US" altLang="zh-TW" sz="60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AlphaGo</a:t>
            </a:r>
            <a:endParaRPr lang="zh-TW" altLang="en-US" sz="600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A4DF74D-08D8-1B24-8DB5-C26433CA1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742" y="5205048"/>
            <a:ext cx="6787658" cy="659920"/>
          </a:xfrm>
        </p:spPr>
        <p:txBody>
          <a:bodyPr anchor="ctr">
            <a:normAutofit/>
          </a:bodyPr>
          <a:lstStyle/>
          <a:p>
            <a:pPr algn="r"/>
            <a:endParaRPr lang="zh-TW" altLang="en-US">
              <a:solidFill>
                <a:srgbClr val="FFFFFF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0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What is AlphaGo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72CB35-2C66-61A5-06FB-F9FBE6924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5563"/>
            <a:ext cx="10972800" cy="52231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AlphaGo 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Artificial Intelligence,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		 Excellent at Go Chess.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Competition Record:</a:t>
            </a:r>
          </a:p>
          <a:p>
            <a:pPr marL="742950" lvl="1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2015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Competitor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u="sng" dirty="0">
                <a:latin typeface="Calibri" panose="020F0502020204030204" pitchFamily="34" charset="0"/>
                <a:cs typeface="Calibri" panose="020F0502020204030204" pitchFamily="34" charset="0"/>
              </a:rPr>
              <a:t>Fan Hui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, European Go Champion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：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5:0, 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Win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b="1" dirty="0">
                <a:latin typeface="Calibri" panose="020F0502020204030204" pitchFamily="34" charset="0"/>
                <a:cs typeface="Calibri" panose="020F0502020204030204" pitchFamily="34" charset="0"/>
              </a:rPr>
              <a:t>Before, No computer beaten human champion.</a:t>
            </a:r>
          </a:p>
          <a:p>
            <a:pPr marL="742950" lvl="1" indent="-514350">
              <a:buFont typeface="+mj-lt"/>
              <a:buAutoNum type="arabicPeriod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2016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Competitor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Lee Se-Dol, Korean Go player, 9 dan rank.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4:1, 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Win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b="1" dirty="0">
                <a:latin typeface="Calibri" panose="020F0502020204030204" pitchFamily="34" charset="0"/>
                <a:cs typeface="Calibri" panose="020F0502020204030204" pitchFamily="34" charset="0"/>
              </a:rPr>
              <a:t>AI’s Milestone.</a:t>
            </a:r>
          </a:p>
        </p:txBody>
      </p:sp>
      <p:pic>
        <p:nvPicPr>
          <p:cNvPr id="1026" name="Picture 2" descr="根據世界職業圍棋排名網站Go Ratings顯示，「AlphaGo」成為世界第一。（圖片取自DeepMind的官網）">
            <a:extLst>
              <a:ext uri="{FF2B5EF4-FFF2-40B4-BE49-F238E27FC236}">
                <a16:creationId xmlns:a16="http://schemas.microsoft.com/office/drawing/2014/main" id="{DC17E6CA-B9CE-B058-8053-A492313A1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58" y="1325563"/>
            <a:ext cx="606741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935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What is AlphaGo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72CB35-2C66-61A5-06FB-F9FBE6924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5563"/>
            <a:ext cx="10972800" cy="522314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Competition 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(Continued):</a:t>
            </a:r>
          </a:p>
          <a:p>
            <a:pPr marL="742950" lvl="1" indent="-514350">
              <a:buFont typeface="+mj-lt"/>
              <a:buAutoNum type="arabicPeriod" startAt="3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2017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Competitor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Ke</a:t>
            </a:r>
            <a:r>
              <a:rPr lang="en-US" altLang="zh-TW" sz="2600" u="sng" dirty="0">
                <a:latin typeface="Calibri" panose="020F0502020204030204" pitchFamily="34" charset="0"/>
                <a:cs typeface="Calibri" panose="020F0502020204030204" pitchFamily="34" charset="0"/>
              </a:rPr>
              <a:t> Jie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, Chinese Go player, 9 dan rank.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Record</a:t>
            </a: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： 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3:0, </a:t>
            </a:r>
            <a:r>
              <a:rPr lang="en-US" altLang="zh-TW" sz="26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en-US" altLang="zh-TW" sz="2600" u="sng" dirty="0">
                <a:latin typeface="Calibri" panose="020F0502020204030204" pitchFamily="34" charset="0"/>
                <a:cs typeface="Calibri" panose="020F0502020204030204" pitchFamily="34" charset="0"/>
              </a:rPr>
              <a:t> Master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Win 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600" b="1" dirty="0">
                <a:latin typeface="Calibri" panose="020F0502020204030204" pitchFamily="34" charset="0"/>
                <a:cs typeface="Calibri" panose="020F0502020204030204" pitchFamily="34" charset="0"/>
              </a:rPr>
              <a:t>Became World Champion &amp; the Topmost in the rank.</a:t>
            </a:r>
          </a:p>
        </p:txBody>
      </p:sp>
      <p:pic>
        <p:nvPicPr>
          <p:cNvPr id="1028" name="Picture 4" descr="根據世界職業圍棋排名網站Go Ratings顯示，「AlphaGo」成為世界第一。（圖片取自世界職業圍棋排名網站Go Ratings）">
            <a:extLst>
              <a:ext uri="{FF2B5EF4-FFF2-40B4-BE49-F238E27FC236}">
                <a16:creationId xmlns:a16="http://schemas.microsoft.com/office/drawing/2014/main" id="{7EE86FFC-67B3-85C7-0C71-6FA62573F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1" t="4511" r="17367" b="68412"/>
          <a:stretch/>
        </p:blipFill>
        <p:spPr bwMode="auto">
          <a:xfrm>
            <a:off x="7293429" y="3646714"/>
            <a:ext cx="4822371" cy="310243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AF6910-ADDE-7045-CD24-6ECDAAF519D1}"/>
              </a:ext>
            </a:extLst>
          </p:cNvPr>
          <p:cNvSpPr/>
          <p:nvPr/>
        </p:nvSpPr>
        <p:spPr>
          <a:xfrm>
            <a:off x="7293429" y="3937136"/>
            <a:ext cx="4746171" cy="3518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D591F9E1-1BA6-C16F-FBD8-DFDC187CFE49}"/>
              </a:ext>
            </a:extLst>
          </p:cNvPr>
          <p:cNvSpPr/>
          <p:nvPr/>
        </p:nvSpPr>
        <p:spPr>
          <a:xfrm>
            <a:off x="6614160" y="3990771"/>
            <a:ext cx="603069" cy="2656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3B07482-1895-1CB9-D11F-0D80E7A69C32}"/>
              </a:ext>
            </a:extLst>
          </p:cNvPr>
          <p:cNvSpPr txBox="1"/>
          <p:nvPr/>
        </p:nvSpPr>
        <p:spPr>
          <a:xfrm>
            <a:off x="3149600" y="3769633"/>
            <a:ext cx="3464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AlphaGo Master:</a:t>
            </a:r>
          </a:p>
          <a:p>
            <a:pPr algn="r"/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As the World Number One</a:t>
            </a:r>
            <a:endParaRPr lang="zh-TW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319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35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C8BF742A-50EF-4EE9-855D-53E511F86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7EF79062-B5BB-45DF-810C-95A324A9D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2140699"/>
            <a:ext cx="12192000" cy="4717301"/>
          </a:xfrm>
          <a:custGeom>
            <a:avLst/>
            <a:gdLst>
              <a:gd name="connsiteX0" fmla="*/ 8930642 w 12192000"/>
              <a:gd name="connsiteY0" fmla="*/ 4273734 h 4717301"/>
              <a:gd name="connsiteX1" fmla="*/ 9143134 w 12192000"/>
              <a:gd name="connsiteY1" fmla="*/ 4396362 h 4717301"/>
              <a:gd name="connsiteX2" fmla="*/ 9043549 w 12192000"/>
              <a:gd name="connsiteY2" fmla="*/ 4693978 h 4717301"/>
              <a:gd name="connsiteX3" fmla="*/ 8745984 w 12192000"/>
              <a:gd name="connsiteY3" fmla="*/ 4594249 h 4717301"/>
              <a:gd name="connsiteX4" fmla="*/ 8845568 w 12192000"/>
              <a:gd name="connsiteY4" fmla="*/ 4296634 h 4717301"/>
              <a:gd name="connsiteX5" fmla="*/ 8930642 w 12192000"/>
              <a:gd name="connsiteY5" fmla="*/ 4273734 h 4717301"/>
              <a:gd name="connsiteX6" fmla="*/ 9842642 w 12192000"/>
              <a:gd name="connsiteY6" fmla="*/ 3718743 h 4717301"/>
              <a:gd name="connsiteX7" fmla="*/ 10272210 w 12192000"/>
              <a:gd name="connsiteY7" fmla="*/ 3966645 h 4717301"/>
              <a:gd name="connsiteX8" fmla="*/ 10070896 w 12192000"/>
              <a:gd name="connsiteY8" fmla="*/ 4568292 h 4717301"/>
              <a:gd name="connsiteX9" fmla="*/ 9469346 w 12192000"/>
              <a:gd name="connsiteY9" fmla="*/ 4366686 h 4717301"/>
              <a:gd name="connsiteX10" fmla="*/ 9670660 w 12192000"/>
              <a:gd name="connsiteY10" fmla="*/ 3765038 h 4717301"/>
              <a:gd name="connsiteX11" fmla="*/ 9842642 w 12192000"/>
              <a:gd name="connsiteY11" fmla="*/ 3718743 h 4717301"/>
              <a:gd name="connsiteX12" fmla="*/ 0 w 12192000"/>
              <a:gd name="connsiteY12" fmla="*/ 0 h 4717301"/>
              <a:gd name="connsiteX13" fmla="*/ 12192000 w 12192000"/>
              <a:gd name="connsiteY13" fmla="*/ 0 h 4717301"/>
              <a:gd name="connsiteX14" fmla="*/ 12192000 w 12192000"/>
              <a:gd name="connsiteY14" fmla="*/ 3369891 h 4717301"/>
              <a:gd name="connsiteX15" fmla="*/ 12124015 w 12192000"/>
              <a:gd name="connsiteY15" fmla="*/ 3410713 h 4717301"/>
              <a:gd name="connsiteX16" fmla="*/ 11077457 w 12192000"/>
              <a:gd name="connsiteY16" fmla="*/ 3501725 h 4717301"/>
              <a:gd name="connsiteX17" fmla="*/ 9867246 w 12192000"/>
              <a:gd name="connsiteY17" fmla="*/ 3351592 h 4717301"/>
              <a:gd name="connsiteX18" fmla="*/ 8994802 w 12192000"/>
              <a:gd name="connsiteY18" fmla="*/ 3878378 h 4717301"/>
              <a:gd name="connsiteX19" fmla="*/ 6994655 w 12192000"/>
              <a:gd name="connsiteY19" fmla="*/ 4335637 h 4717301"/>
              <a:gd name="connsiteX20" fmla="*/ 6287534 w 12192000"/>
              <a:gd name="connsiteY20" fmla="*/ 3714199 h 4717301"/>
              <a:gd name="connsiteX21" fmla="*/ 4392596 w 12192000"/>
              <a:gd name="connsiteY21" fmla="*/ 3392344 h 4717301"/>
              <a:gd name="connsiteX22" fmla="*/ 3014500 w 12192000"/>
              <a:gd name="connsiteY22" fmla="*/ 4100222 h 4717301"/>
              <a:gd name="connsiteX23" fmla="*/ 86414 w 12192000"/>
              <a:gd name="connsiteY23" fmla="*/ 3903305 h 4717301"/>
              <a:gd name="connsiteX24" fmla="*/ 0 w 12192000"/>
              <a:gd name="connsiteY24" fmla="*/ 3840566 h 4717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9856"/>
            <a:ext cx="6658405" cy="1451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TW" sz="4600"/>
              <a:t>Official Trailer: AlphaGo</a:t>
            </a:r>
          </a:p>
        </p:txBody>
      </p:sp>
      <p:pic>
        <p:nvPicPr>
          <p:cNvPr id="4" name="《AlphaGo世紀對決》預告片">
            <a:hlinkClick r:id="" action="ppaction://media"/>
            <a:extLst>
              <a:ext uri="{FF2B5EF4-FFF2-40B4-BE49-F238E27FC236}">
                <a16:creationId xmlns:a16="http://schemas.microsoft.com/office/drawing/2014/main" id="{22F07ECE-BF44-7E08-4448-9A39E7EED2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57784" y="3222593"/>
            <a:ext cx="5276209" cy="296555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CA126B-94BA-7F21-AC07-11667E6E7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697" y="3247937"/>
            <a:ext cx="5373018" cy="291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50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0698278-C163-4274-7E3E-24A5C17B71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A4DF74D-08D8-1B24-8DB5-C26433CA1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4263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39796C61-3902-4C2A-AD60-D926667F5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1" name="Freeform: Shape 2060">
            <a:extLst>
              <a:ext uri="{FF2B5EF4-FFF2-40B4-BE49-F238E27FC236}">
                <a16:creationId xmlns:a16="http://schemas.microsoft.com/office/drawing/2014/main" id="{36A49EC6-053B-4ACB-9913-5C4B245E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9474" y="2353584"/>
            <a:ext cx="7276966" cy="4504413"/>
          </a:xfrm>
          <a:custGeom>
            <a:avLst/>
            <a:gdLst>
              <a:gd name="connsiteX0" fmla="*/ 1412408 w 8831334"/>
              <a:gd name="connsiteY0" fmla="*/ 4231273 h 4923095"/>
              <a:gd name="connsiteX1" fmla="*/ 1480115 w 8831334"/>
              <a:gd name="connsiteY1" fmla="*/ 4255873 h 4923095"/>
              <a:gd name="connsiteX2" fmla="*/ 1555026 w 8831334"/>
              <a:gd name="connsiteY2" fmla="*/ 4493895 h 4923095"/>
              <a:gd name="connsiteX3" fmla="*/ 1315323 w 8831334"/>
              <a:gd name="connsiteY3" fmla="*/ 4546785 h 4923095"/>
              <a:gd name="connsiteX4" fmla="*/ 1240411 w 8831334"/>
              <a:gd name="connsiteY4" fmla="*/ 4308763 h 4923095"/>
              <a:gd name="connsiteX5" fmla="*/ 1344748 w 8831334"/>
              <a:gd name="connsiteY5" fmla="*/ 4233023 h 4923095"/>
              <a:gd name="connsiteX6" fmla="*/ 1412408 w 8831334"/>
              <a:gd name="connsiteY6" fmla="*/ 4231273 h 4923095"/>
              <a:gd name="connsiteX7" fmla="*/ 622613 w 8831334"/>
              <a:gd name="connsiteY7" fmla="*/ 3711323 h 4923095"/>
              <a:gd name="connsiteX8" fmla="*/ 726058 w 8831334"/>
              <a:gd name="connsiteY8" fmla="*/ 3713477 h 4923095"/>
              <a:gd name="connsiteX9" fmla="*/ 862930 w 8831334"/>
              <a:gd name="connsiteY9" fmla="*/ 3763207 h 4923095"/>
              <a:gd name="connsiteX10" fmla="*/ 1014368 w 8831334"/>
              <a:gd name="connsiteY10" fmla="*/ 4244384 h 4923095"/>
              <a:gd name="connsiteX11" fmla="*/ 529792 w 8831334"/>
              <a:gd name="connsiteY11" fmla="*/ 4351304 h 4923095"/>
              <a:gd name="connsiteX12" fmla="*/ 378355 w 8831334"/>
              <a:gd name="connsiteY12" fmla="*/ 3870127 h 4923095"/>
              <a:gd name="connsiteX13" fmla="*/ 622613 w 8831334"/>
              <a:gd name="connsiteY13" fmla="*/ 3711323 h 4923095"/>
              <a:gd name="connsiteX14" fmla="*/ 0 w 8831334"/>
              <a:gd name="connsiteY14" fmla="*/ 0 h 4923095"/>
              <a:gd name="connsiteX15" fmla="*/ 7345477 w 8831334"/>
              <a:gd name="connsiteY15" fmla="*/ 0 h 4923095"/>
              <a:gd name="connsiteX16" fmla="*/ 7330937 w 8831334"/>
              <a:gd name="connsiteY16" fmla="*/ 57909 h 4923095"/>
              <a:gd name="connsiteX17" fmla="*/ 7204045 w 8831334"/>
              <a:gd name="connsiteY17" fmla="*/ 525057 h 4923095"/>
              <a:gd name="connsiteX18" fmla="*/ 7423939 w 8831334"/>
              <a:gd name="connsiteY18" fmla="*/ 1259431 h 4923095"/>
              <a:gd name="connsiteX19" fmla="*/ 8123848 w 8831334"/>
              <a:gd name="connsiteY19" fmla="*/ 1829863 h 4923095"/>
              <a:gd name="connsiteX20" fmla="*/ 8304560 w 8831334"/>
              <a:gd name="connsiteY20" fmla="*/ 4410617 h 4923095"/>
              <a:gd name="connsiteX21" fmla="*/ 5824906 w 8831334"/>
              <a:gd name="connsiteY21" fmla="*/ 4582246 h 4923095"/>
              <a:gd name="connsiteX22" fmla="*/ 4814027 w 8831334"/>
              <a:gd name="connsiteY22" fmla="*/ 3900391 h 4923095"/>
              <a:gd name="connsiteX23" fmla="*/ 3389336 w 8831334"/>
              <a:gd name="connsiteY23" fmla="*/ 4033298 h 4923095"/>
              <a:gd name="connsiteX24" fmla="*/ 2844266 w 8831334"/>
              <a:gd name="connsiteY24" fmla="*/ 4497245 h 4923095"/>
              <a:gd name="connsiteX25" fmla="*/ 1361823 w 8831334"/>
              <a:gd name="connsiteY25" fmla="*/ 3978831 h 4923095"/>
              <a:gd name="connsiteX26" fmla="*/ 723961 w 8831334"/>
              <a:gd name="connsiteY26" fmla="*/ 3482165 h 4923095"/>
              <a:gd name="connsiteX27" fmla="*/ 41451 w 8831334"/>
              <a:gd name="connsiteY27" fmla="*/ 3495177 h 4923095"/>
              <a:gd name="connsiteX28" fmla="*/ 0 w 8831334"/>
              <a:gd name="connsiteY28" fmla="*/ 3499960 h 492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831334" h="4923095">
                <a:moveTo>
                  <a:pt x="1412408" y="4231273"/>
                </a:moveTo>
                <a:cubicBezTo>
                  <a:pt x="1435398" y="4234988"/>
                  <a:pt x="1458395" y="4243092"/>
                  <a:pt x="1480115" y="4255873"/>
                </a:cubicBezTo>
                <a:cubicBezTo>
                  <a:pt x="1566994" y="4306997"/>
                  <a:pt x="1600533" y="4413563"/>
                  <a:pt x="1555026" y="4493895"/>
                </a:cubicBezTo>
                <a:cubicBezTo>
                  <a:pt x="1509520" y="4574228"/>
                  <a:pt x="1402201" y="4597907"/>
                  <a:pt x="1315323" y="4546785"/>
                </a:cubicBezTo>
                <a:cubicBezTo>
                  <a:pt x="1228444" y="4495662"/>
                  <a:pt x="1194905" y="4389095"/>
                  <a:pt x="1240411" y="4308763"/>
                </a:cubicBezTo>
                <a:cubicBezTo>
                  <a:pt x="1263164" y="4268597"/>
                  <a:pt x="1301371" y="4242593"/>
                  <a:pt x="1344748" y="4233023"/>
                </a:cubicBezTo>
                <a:cubicBezTo>
                  <a:pt x="1366437" y="4228237"/>
                  <a:pt x="1389419" y="4227559"/>
                  <a:pt x="1412408" y="4231273"/>
                </a:cubicBezTo>
                <a:close/>
                <a:moveTo>
                  <a:pt x="622613" y="3711323"/>
                </a:moveTo>
                <a:cubicBezTo>
                  <a:pt x="656354" y="3707209"/>
                  <a:pt x="691202" y="3707845"/>
                  <a:pt x="726058" y="3713477"/>
                </a:cubicBezTo>
                <a:cubicBezTo>
                  <a:pt x="772533" y="3720984"/>
                  <a:pt x="819023" y="3737370"/>
                  <a:pt x="862930" y="3763207"/>
                </a:cubicBezTo>
                <a:cubicBezTo>
                  <a:pt x="1038560" y="3866555"/>
                  <a:pt x="1106361" y="4081986"/>
                  <a:pt x="1014368" y="4244384"/>
                </a:cubicBezTo>
                <a:cubicBezTo>
                  <a:pt x="922373" y="4406782"/>
                  <a:pt x="705422" y="4454653"/>
                  <a:pt x="529792" y="4351304"/>
                </a:cubicBezTo>
                <a:cubicBezTo>
                  <a:pt x="354162" y="4247957"/>
                  <a:pt x="286361" y="4032525"/>
                  <a:pt x="378355" y="3870127"/>
                </a:cubicBezTo>
                <a:cubicBezTo>
                  <a:pt x="430102" y="3778778"/>
                  <a:pt x="521385" y="3723667"/>
                  <a:pt x="622613" y="3711323"/>
                </a:cubicBezTo>
                <a:close/>
                <a:moveTo>
                  <a:pt x="0" y="0"/>
                </a:moveTo>
                <a:lnTo>
                  <a:pt x="7345477" y="0"/>
                </a:lnTo>
                <a:lnTo>
                  <a:pt x="7330937" y="57909"/>
                </a:lnTo>
                <a:cubicBezTo>
                  <a:pt x="7288864" y="213626"/>
                  <a:pt x="7242961" y="368487"/>
                  <a:pt x="7204045" y="525057"/>
                </a:cubicBezTo>
                <a:cubicBezTo>
                  <a:pt x="7133676" y="809936"/>
                  <a:pt x="7207545" y="1073056"/>
                  <a:pt x="7423939" y="1259431"/>
                </a:cubicBezTo>
                <a:cubicBezTo>
                  <a:pt x="7652783" y="1456418"/>
                  <a:pt x="7881464" y="1655861"/>
                  <a:pt x="8123848" y="1829863"/>
                </a:cubicBezTo>
                <a:cubicBezTo>
                  <a:pt x="9170527" y="2581053"/>
                  <a:pt x="8902406" y="3889765"/>
                  <a:pt x="8304560" y="4410617"/>
                </a:cubicBezTo>
                <a:cubicBezTo>
                  <a:pt x="7554009" y="5063887"/>
                  <a:pt x="6697479" y="5060469"/>
                  <a:pt x="5824906" y="4582246"/>
                </a:cubicBezTo>
                <a:cubicBezTo>
                  <a:pt x="5473190" y="4390333"/>
                  <a:pt x="5153204" y="4124206"/>
                  <a:pt x="4814027" y="3900391"/>
                </a:cubicBezTo>
                <a:cubicBezTo>
                  <a:pt x="4336267" y="3586184"/>
                  <a:pt x="3821519" y="3552717"/>
                  <a:pt x="3389336" y="4033298"/>
                </a:cubicBezTo>
                <a:cubicBezTo>
                  <a:pt x="3228138" y="4212489"/>
                  <a:pt x="3051008" y="4402509"/>
                  <a:pt x="2844266" y="4497245"/>
                </a:cubicBezTo>
                <a:cubicBezTo>
                  <a:pt x="2311195" y="4741524"/>
                  <a:pt x="1799982" y="4540883"/>
                  <a:pt x="1361823" y="3978831"/>
                </a:cubicBezTo>
                <a:cubicBezTo>
                  <a:pt x="1185983" y="3753353"/>
                  <a:pt x="1004288" y="3503556"/>
                  <a:pt x="723961" y="3482165"/>
                </a:cubicBezTo>
                <a:cubicBezTo>
                  <a:pt x="497125" y="3465003"/>
                  <a:pt x="268214" y="3473242"/>
                  <a:pt x="41451" y="3495177"/>
                </a:cubicBezTo>
                <a:lnTo>
                  <a:pt x="0" y="34999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92C7A3-5FC3-8D55-22B2-4BC063D3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10563"/>
            <a:ext cx="4618072" cy="1782986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Any Other Chess AI Before AlphaGo?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72CB35-2C66-61A5-06FB-F9FBE6924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1049" y="810562"/>
            <a:ext cx="6094409" cy="564466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5400" b="1" dirty="0">
                <a:latin typeface="Calibri" panose="020F0502020204030204" pitchFamily="34" charset="0"/>
                <a:cs typeface="Calibri" panose="020F0502020204030204" pitchFamily="34" charset="0"/>
              </a:rPr>
              <a:t>Deep Blue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Year: 1996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Achievement: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Beated</a:t>
            </a: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 Russian grandmaster, Kasparov.</a:t>
            </a:r>
            <a:b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First Time Human World Champion Lost.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600" dirty="0">
                <a:latin typeface="Calibri" panose="020F0502020204030204" pitchFamily="34" charset="0"/>
                <a:cs typeface="Calibri" panose="020F0502020204030204" pitchFamily="34" charset="0"/>
              </a:rPr>
              <a:t>Methodology: 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Search Tree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MIN-MAX 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Alpha–beta pruning</a:t>
            </a:r>
          </a:p>
          <a:p>
            <a:pPr marL="685800" lvl="1" indent="-457200">
              <a:buFont typeface="+mj-lt"/>
              <a:buAutoNum type="arabicPeriod"/>
            </a:pPr>
            <a:endParaRPr lang="en-US" altLang="zh-TW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2" name="Picture 4" descr="深藍」 Deep Blue ： 第一部在棋盤上撃敗人腦的「偽AI」超級電腦- Techapple.com">
            <a:extLst>
              <a:ext uri="{FF2B5EF4-FFF2-40B4-BE49-F238E27FC236}">
                <a16:creationId xmlns:a16="http://schemas.microsoft.com/office/drawing/2014/main" id="{6D879F0B-E6C2-22DD-7035-51B756076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258" y="3050346"/>
            <a:ext cx="4618072" cy="242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63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1E31ED6-CB16-CB59-2289-36367665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76" y="0"/>
            <a:ext cx="5369169" cy="1440000"/>
          </a:xfrm>
        </p:spPr>
        <p:txBody>
          <a:bodyPr anchor="ctr">
            <a:normAutofit/>
          </a:bodyPr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However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Image of intricate wires combining into networks">
            <a:extLst>
              <a:ext uri="{FF2B5EF4-FFF2-40B4-BE49-F238E27FC236}">
                <a16:creationId xmlns:a16="http://schemas.microsoft.com/office/drawing/2014/main" id="{C4AC9E0B-3F8A-81F4-254B-37F1C08131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4" r="30558"/>
          <a:stretch/>
        </p:blipFill>
        <p:spPr bwMode="auto">
          <a:xfrm>
            <a:off x="-52346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5436113" y="4232571"/>
                </a:moveTo>
                <a:cubicBezTo>
                  <a:pt x="5625722" y="4232571"/>
                  <a:pt x="5779430" y="4386279"/>
                  <a:pt x="5779430" y="4575888"/>
                </a:cubicBezTo>
                <a:cubicBezTo>
                  <a:pt x="5779430" y="4765497"/>
                  <a:pt x="5625722" y="4919205"/>
                  <a:pt x="5436113" y="4919205"/>
                </a:cubicBezTo>
                <a:cubicBezTo>
                  <a:pt x="5246504" y="4919205"/>
                  <a:pt x="5092796" y="4765497"/>
                  <a:pt x="5092796" y="4575888"/>
                </a:cubicBezTo>
                <a:cubicBezTo>
                  <a:pt x="5092796" y="4386279"/>
                  <a:pt x="5246504" y="4232571"/>
                  <a:pt x="5436113" y="4232571"/>
                </a:cubicBezTo>
                <a:close/>
                <a:moveTo>
                  <a:pt x="5580185" y="1806694"/>
                </a:moveTo>
                <a:cubicBezTo>
                  <a:pt x="5699726" y="1806694"/>
                  <a:pt x="5799461" y="1891487"/>
                  <a:pt x="5822527" y="2004209"/>
                </a:cubicBezTo>
                <a:lnTo>
                  <a:pt x="5827552" y="2054052"/>
                </a:lnTo>
                <a:lnTo>
                  <a:pt x="5827552" y="2054073"/>
                </a:lnTo>
                <a:lnTo>
                  <a:pt x="5822527" y="2103916"/>
                </a:lnTo>
                <a:cubicBezTo>
                  <a:pt x="5799461" y="2216637"/>
                  <a:pt x="5699726" y="2301430"/>
                  <a:pt x="5580185" y="2301430"/>
                </a:cubicBezTo>
                <a:cubicBezTo>
                  <a:pt x="5443567" y="2301430"/>
                  <a:pt x="5332817" y="2190680"/>
                  <a:pt x="5332817" y="2054062"/>
                </a:cubicBezTo>
                <a:cubicBezTo>
                  <a:pt x="5332817" y="1917444"/>
                  <a:pt x="5443567" y="1806694"/>
                  <a:pt x="5580185" y="1806694"/>
                </a:cubicBezTo>
                <a:close/>
                <a:moveTo>
                  <a:pt x="5580184" y="1294715"/>
                </a:moveTo>
                <a:cubicBezTo>
                  <a:pt x="5659753" y="1294715"/>
                  <a:pt x="5724256" y="1359218"/>
                  <a:pt x="5724256" y="1438787"/>
                </a:cubicBezTo>
                <a:cubicBezTo>
                  <a:pt x="5724256" y="1518356"/>
                  <a:pt x="5659753" y="1582859"/>
                  <a:pt x="5580184" y="1582859"/>
                </a:cubicBezTo>
                <a:cubicBezTo>
                  <a:pt x="5500615" y="1582859"/>
                  <a:pt x="5436112" y="1518356"/>
                  <a:pt x="5436112" y="1438787"/>
                </a:cubicBezTo>
                <a:cubicBezTo>
                  <a:pt x="5436112" y="1359218"/>
                  <a:pt x="5500615" y="1294715"/>
                  <a:pt x="5580184" y="1294715"/>
                </a:cubicBezTo>
                <a:close/>
                <a:moveTo>
                  <a:pt x="0" y="0"/>
                </a:moveTo>
                <a:lnTo>
                  <a:pt x="5346882" y="0"/>
                </a:lnTo>
                <a:lnTo>
                  <a:pt x="5396357" y="64140"/>
                </a:lnTo>
                <a:cubicBezTo>
                  <a:pt x="5509528" y="228632"/>
                  <a:pt x="5577723" y="424885"/>
                  <a:pt x="5582550" y="646882"/>
                </a:cubicBezTo>
                <a:cubicBezTo>
                  <a:pt x="5608062" y="1102027"/>
                  <a:pt x="5203194" y="1301070"/>
                  <a:pt x="5151872" y="1809180"/>
                </a:cubicBezTo>
                <a:cubicBezTo>
                  <a:pt x="5104686" y="2276432"/>
                  <a:pt x="5496947" y="2514465"/>
                  <a:pt x="5323965" y="3464278"/>
                </a:cubicBezTo>
                <a:cubicBezTo>
                  <a:pt x="5211960" y="4079388"/>
                  <a:pt x="4297510" y="4259025"/>
                  <a:pt x="5513003" y="5720066"/>
                </a:cubicBezTo>
                <a:cubicBezTo>
                  <a:pt x="5768583" y="6027176"/>
                  <a:pt x="5791560" y="6490332"/>
                  <a:pt x="5601722" y="6841105"/>
                </a:cubicBezTo>
                <a:lnTo>
                  <a:pt x="5590822" y="6858000"/>
                </a:lnTo>
                <a:lnTo>
                  <a:pt x="1735" y="6858000"/>
                </a:lnTo>
                <a:lnTo>
                  <a:pt x="0" y="6858000"/>
                </a:lnTo>
                <a:lnTo>
                  <a:pt x="0" y="6849812"/>
                </a:lnTo>
                <a:lnTo>
                  <a:pt x="0" y="6483067"/>
                </a:lnTo>
                <a:lnTo>
                  <a:pt x="0" y="125014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ED4587-AFE5-7C8D-935E-C57BB9710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76" y="1440000"/>
            <a:ext cx="6012702" cy="5400000"/>
          </a:xfrm>
        </p:spPr>
        <p:txBody>
          <a:bodyPr anchor="t">
            <a:no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sz="4000" b="1" dirty="0">
                <a:latin typeface="Calibri" panose="020F0502020204030204" pitchFamily="34" charset="0"/>
                <a:cs typeface="Calibri" panose="020F0502020204030204" pitchFamily="34" charset="0"/>
              </a:rPr>
              <a:t>Aspect of Go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Grid: 19*19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Possible Configurations of the board &gt; Number of atoms in the universe. 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Go 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200 possibilities / step</a:t>
            </a:r>
            <a:b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Chess 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20 possibilities / step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List All Possibilities by Brute Force</a:t>
            </a:r>
            <a:b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Way &amp; Don’t even think about it!</a:t>
            </a:r>
          </a:p>
          <a:p>
            <a:pPr marL="457200" indent="-457200" rtl="0">
              <a:lnSpc>
                <a:spcPct val="100000"/>
              </a:lnSpc>
              <a:buSzPts val="2400"/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Neither MIN-MAX Nor Alpha–Beta Pruning.</a:t>
            </a:r>
          </a:p>
          <a:p>
            <a:pPr rtl="0">
              <a:lnSpc>
                <a:spcPct val="100000"/>
              </a:lnSpc>
              <a:buSzPts val="2400"/>
            </a:pPr>
            <a:r>
              <a:rPr lang="zh-TW" alt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How does AlphaGo work?</a:t>
            </a:r>
          </a:p>
        </p:txBody>
      </p:sp>
      <p:pic>
        <p:nvPicPr>
          <p:cNvPr id="2050" name="Picture 2" descr="问号（中英文标点符号）_百度百科">
            <a:extLst>
              <a:ext uri="{FF2B5EF4-FFF2-40B4-BE49-F238E27FC236}">
                <a16:creationId xmlns:a16="http://schemas.microsoft.com/office/drawing/2014/main" id="{C877B4BF-C902-DA6A-5ED1-D2DBEBE70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3503" y="5689601"/>
            <a:ext cx="660400" cy="66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301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35D102-B155-0ABA-2491-50D1DF34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2480"/>
            <a:ext cx="10972800" cy="1325563"/>
          </a:xfrm>
        </p:spPr>
        <p:txBody>
          <a:bodyPr anchor="ctr"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AlphaGo</a:t>
            </a:r>
            <a:r>
              <a:rPr lang="zh-TW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– 3 Steps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7EACD-D87C-E889-5007-6E77CBE27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8043"/>
            <a:ext cx="10972800" cy="4036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Main Steps of AlphaGo can be divided into Three: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Scanning the board to identify viable moves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Constructing a tree-like structure to predict potential moves from each viable position.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3000" dirty="0">
                <a:latin typeface="Calibri" panose="020F0502020204030204" pitchFamily="34" charset="0"/>
                <a:cs typeface="Calibri" panose="020F0502020204030204" pitchFamily="34" charset="0"/>
              </a:rPr>
              <a:t>Calculating win rates for each branch of the tree and identifying the move with the highest winning probability.</a:t>
            </a:r>
            <a:endParaRPr lang="zh-TW" alt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883548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</TotalTime>
  <Words>1290</Words>
  <Application>Microsoft Office PowerPoint</Application>
  <PresentationFormat>寬螢幕</PresentationFormat>
  <Paragraphs>83</Paragraphs>
  <Slides>12</Slides>
  <Notes>6</Notes>
  <HiddenSlides>1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Helvetica Neue</vt:lpstr>
      <vt:lpstr>微软雅黑</vt:lpstr>
      <vt:lpstr>微軟正黑體</vt:lpstr>
      <vt:lpstr>Arial</vt:lpstr>
      <vt:lpstr>Avenir Next LT Pro</vt:lpstr>
      <vt:lpstr>Calibri</vt:lpstr>
      <vt:lpstr>Helvetica</vt:lpstr>
      <vt:lpstr>Posterama</vt:lpstr>
      <vt:lpstr>Wingdings</vt:lpstr>
      <vt:lpstr>SplashVTI</vt:lpstr>
      <vt:lpstr>AlphaGo</vt:lpstr>
      <vt:lpstr>What is AlphaGo</vt:lpstr>
      <vt:lpstr>What is AlphaGo？</vt:lpstr>
      <vt:lpstr>What is AlphaGo？</vt:lpstr>
      <vt:lpstr>Official Trailer: AlphaGo</vt:lpstr>
      <vt:lpstr>Methodology</vt:lpstr>
      <vt:lpstr>Any Other Chess AI Before AlphaGo?</vt:lpstr>
      <vt:lpstr>However</vt:lpstr>
      <vt:lpstr>AlphaGo – 3 Steps</vt:lpstr>
      <vt:lpstr>AlphaGo 2 NetWorks</vt:lpstr>
      <vt:lpstr>AlphaGo  Policy NetWork </vt:lpstr>
      <vt:lpstr>AlphaGo – Value NetWork &amp; Policy NetWork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哲平 何</dc:creator>
  <cp:lastModifiedBy>哲平 何</cp:lastModifiedBy>
  <cp:revision>204</cp:revision>
  <dcterms:created xsi:type="dcterms:W3CDTF">2023-04-19T11:13:51Z</dcterms:created>
  <dcterms:modified xsi:type="dcterms:W3CDTF">2023-04-20T11:45:40Z</dcterms:modified>
</cp:coreProperties>
</file>

<file path=docProps/thumbnail.jpeg>
</file>